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58"/>
  </p:normalViewPr>
  <p:slideViewPr>
    <p:cSldViewPr snapToGrid="0" snapToObjects="1">
      <p:cViewPr varScale="1">
        <p:scale>
          <a:sx n="120" d="100"/>
          <a:sy n="120" d="100"/>
        </p:scale>
        <p:origin x="1944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1"/>
  <c:lang val="en-US"/>
  <c:roundedCorners val="1"/>
  <c:style val="2"/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rgbClr val="FF0000"/>
              </a:solidFill>
            </c:spPr>
            <c:extLst>
              <c:ext xmlns:c16="http://schemas.microsoft.com/office/drawing/2014/chart" uri="{C3380CC4-5D6E-409C-BE32-E72D297353CC}">
                <c16:uniqueId val="{00000001-236F-7B49-8B6E-BBE0CD0870E1}"/>
              </c:ext>
            </c:extLst>
          </c:dPt>
          <c:dPt>
            <c:idx val="1"/>
            <c:bubble3D val="0"/>
            <c:spPr>
              <a:solidFill>
                <a:srgbClr val="800080"/>
              </a:solidFill>
            </c:spPr>
            <c:extLst>
              <c:ext xmlns:c16="http://schemas.microsoft.com/office/drawing/2014/chart" uri="{C3380CC4-5D6E-409C-BE32-E72D297353CC}">
                <c16:uniqueId val="{00000003-236F-7B49-8B6E-BBE0CD0870E1}"/>
              </c:ext>
            </c:extLst>
          </c:dPt>
          <c:dPt>
            <c:idx val="2"/>
            <c:bubble3D val="0"/>
            <c:spPr>
              <a:solidFill>
                <a:srgbClr val="00FF00"/>
              </a:solidFill>
            </c:spPr>
            <c:extLst>
              <c:ext xmlns:c16="http://schemas.microsoft.com/office/drawing/2014/chart" uri="{C3380CC4-5D6E-409C-BE32-E72D297353CC}">
                <c16:uniqueId val="{00000005-236F-7B49-8B6E-BBE0CD0870E1}"/>
              </c:ext>
            </c:extLst>
          </c:dPt>
          <c:dPt>
            <c:idx val="3"/>
            <c:bubble3D val="0"/>
            <c:spPr>
              <a:solidFill>
                <a:srgbClr val="FFD700"/>
              </a:solidFill>
            </c:spPr>
            <c:extLst>
              <c:ext xmlns:c16="http://schemas.microsoft.com/office/drawing/2014/chart" uri="{C3380CC4-5D6E-409C-BE32-E72D297353CC}">
                <c16:uniqueId val="{00000007-236F-7B49-8B6E-BBE0CD0870E1}"/>
              </c:ext>
            </c:extLst>
          </c:dPt>
          <c:dPt>
            <c:idx val="4"/>
            <c:bubble3D val="0"/>
            <c:spPr>
              <a:solidFill>
                <a:srgbClr val="A52A2A"/>
              </a:solidFill>
            </c:spPr>
            <c:extLst>
              <c:ext xmlns:c16="http://schemas.microsoft.com/office/drawing/2014/chart" uri="{C3380CC4-5D6E-409C-BE32-E72D297353CC}">
                <c16:uniqueId val="{00000009-236F-7B49-8B6E-BBE0CD0870E1}"/>
              </c:ext>
            </c:extLst>
          </c:dPt>
          <c:dPt>
            <c:idx val="5"/>
            <c:bubble3D val="0"/>
            <c:spPr>
              <a:solidFill>
                <a:srgbClr val="FF1493"/>
              </a:solidFill>
            </c:spPr>
            <c:extLst>
              <c:ext xmlns:c16="http://schemas.microsoft.com/office/drawing/2014/chart" uri="{C3380CC4-5D6E-409C-BE32-E72D297353CC}">
                <c16:uniqueId val="{0000000B-236F-7B49-8B6E-BBE0CD0870E1}"/>
              </c:ext>
            </c:extLst>
          </c:dPt>
          <c:cat>
            <c:strRef>
              <c:f>Sheet1!$A$2:$A$7</c:f>
              <c:strCache>
                <c:ptCount val="6"/>
                <c:pt idx="0">
                  <c:v>North America</c:v>
                </c:pt>
                <c:pt idx="1">
                  <c:v>Europe</c:v>
                </c:pt>
                <c:pt idx="2">
                  <c:v>Asia</c:v>
                </c:pt>
                <c:pt idx="3">
                  <c:v>Latin America</c:v>
                </c:pt>
                <c:pt idx="4">
                  <c:v>Africa</c:v>
                </c:pt>
                <c:pt idx="5">
                  <c:v>Oceania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35</c:v>
                </c:pt>
                <c:pt idx="1">
                  <c:v>25</c:v>
                </c:pt>
                <c:pt idx="2">
                  <c:v>20</c:v>
                </c:pt>
                <c:pt idx="3">
                  <c:v>10</c:v>
                </c:pt>
                <c:pt idx="4">
                  <c:v>5</c:v>
                </c:pt>
                <c:pt idx="5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236F-7B49-8B6E-BBE0CD0870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tr"/>
      <c:overlay val="1"/>
    </c:legend>
    <c:plotVisOnly val="1"/>
    <c:dispBlanksAs val="gap"/>
    <c:showDLblsOverMax val="1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6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914400"/>
            <a:ext cx="8229600" cy="1828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/>
            <a:r>
              <a:rPr sz="4400">
                <a:solidFill>
                  <a:srgbClr val="FF8C00"/>
                </a:solidFill>
                <a:latin typeface="Times New Roman"/>
              </a:rPr>
              <a:t>Quarterly
</a:t>
            </a:r>
            <a:r>
              <a:rPr sz="3600">
                <a:solidFill>
                  <a:srgbClr val="FF8C00"/>
                </a:solidFill>
                <a:latin typeface="Comic Sans MS"/>
              </a:rPr>
              <a:t>Business Overview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2926080"/>
            <a:ext cx="82296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800">
                <a:solidFill>
                  <a:srgbClr val="E6E6E6"/>
                </a:solidFill>
                <a:latin typeface="Arial"/>
              </a:rPr>
              <a:t>FY2025 Q1-Q4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Financial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4320" y="1645920"/>
            <a:ext cx="8595360" cy="4572000"/>
          </a:xfrm>
        </p:spPr>
        <p:txBody>
          <a:bodyPr/>
          <a:lstStyle/>
          <a:p>
            <a:endParaRPr dirty="0"/>
          </a:p>
          <a:p>
            <a:pPr>
              <a:defRPr sz="1200">
                <a:solidFill>
                  <a:srgbClr val="00008B"/>
                </a:solidFill>
                <a:latin typeface="Times New Roman"/>
              </a:defRPr>
            </a:pPr>
            <a:r>
              <a:rPr dirty="0"/>
              <a:t>The company experienced a significant increase in revenue of fifteen percent due to improved market conditions across the board, particularly in the technology sector, and this trend continued throughout the fiscal year.</a:t>
            </a:r>
          </a:p>
          <a:p>
            <a:pPr>
              <a:defRPr sz="1200">
                <a:solidFill>
                  <a:srgbClr val="006400"/>
                </a:solidFill>
                <a:latin typeface="Arial"/>
              </a:defRPr>
            </a:pPr>
            <a:r>
              <a:rPr dirty="0"/>
              <a:t>Profit margins improved thanks to cost-cutting measures, focusing on operational efficiencies and reductions in overhead across multiple departments.</a:t>
            </a:r>
          </a:p>
          <a:p>
            <a:pPr>
              <a:defRPr sz="1200">
                <a:solidFill>
                  <a:srgbClr val="8B0000"/>
                </a:solidFill>
                <a:latin typeface="Courier New"/>
              </a:defRPr>
            </a:pPr>
            <a:r>
              <a:rPr dirty="0"/>
              <a:t>Our investment strategy yielded returns above market benchmarks, demonstrating strong financial planning and execution by the finance team.</a:t>
            </a:r>
          </a:p>
          <a:p>
            <a:pPr>
              <a:defRPr sz="1200">
                <a:solidFill>
                  <a:srgbClr val="800080"/>
                </a:solidFill>
                <a:latin typeface="Georgia"/>
              </a:defRPr>
            </a:pPr>
            <a:r>
              <a:rPr dirty="0"/>
              <a:t>Customer acquisition grew by twenty thousand new clients due to improved marketing campaigns and product offerings that resonated with our target demographics.</a:t>
            </a:r>
          </a:p>
          <a:p>
            <a:pPr>
              <a:defRPr sz="1200">
                <a:solidFill>
                  <a:srgbClr val="8B4513"/>
                </a:solidFill>
                <a:latin typeface="Verdana"/>
              </a:defRPr>
            </a:pPr>
            <a:r>
              <a:rPr dirty="0"/>
              <a:t>Operational expenses decreased as a result of streamlined logistics and supply chain </a:t>
            </a:r>
            <a:r>
              <a:rPr dirty="0" err="1"/>
              <a:t>optimisations</a:t>
            </a:r>
            <a:r>
              <a:rPr dirty="0"/>
              <a:t>, which contributed to the overall improvement in profitability.</a:t>
            </a:r>
          </a:p>
          <a:p>
            <a:pPr>
              <a:defRPr sz="1200">
                <a:solidFill>
                  <a:srgbClr val="000000"/>
                </a:solidFill>
                <a:latin typeface="Tahoma"/>
              </a:defRPr>
            </a:pPr>
            <a:r>
              <a:rPr dirty="0"/>
              <a:t>Research and development expenditures increased to support product innovation and long-term growth, reflecting our commitment to future opportunities.</a:t>
            </a:r>
          </a:p>
          <a:p>
            <a:pPr>
              <a:defRPr sz="1200">
                <a:solidFill>
                  <a:srgbClr val="696969"/>
                </a:solidFill>
                <a:latin typeface="Calibri"/>
              </a:defRPr>
            </a:pPr>
            <a:r>
              <a:rPr dirty="0"/>
              <a:t>Our cash reserves remain strong, providing adequate liquidity to support strategic investments and ensure stability during market fluctuations.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Sales Data</a:t>
            </a:r>
          </a:p>
        </p:txBody>
      </p:sp>
      <p:graphicFrame>
        <p:nvGraphicFramePr>
          <p:cNvPr id="4" name="Chart 3"/>
          <p:cNvGraphicFramePr>
            <a:graphicFrameLocks noGrp="1"/>
          </p:cNvGraphicFramePr>
          <p:nvPr/>
        </p:nvGraphicFramePr>
        <p:xfrm>
          <a:off x="914400" y="1828800"/>
          <a:ext cx="5486400" cy="3657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82296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b="1"/>
            </a:pPr>
            <a:r>
              <a:t>Teams in Action</a:t>
            </a:r>
          </a:p>
        </p:txBody>
      </p:sp>
      <p:pic>
        <p:nvPicPr>
          <p:cNvPr id="3" name="Picture 2" descr="9ffb1008-0370-4882-8186-ee7b5754c29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097280"/>
            <a:ext cx="2743200" cy="2286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3383280"/>
            <a:ext cx="27432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000080"/>
                </a:solidFill>
                <a:latin typeface="Comic Sans MS"/>
              </a:defRPr>
            </a:pPr>
            <a:r>
              <a:t>Teamwork collaboration</a:t>
            </a:r>
          </a:p>
        </p:txBody>
      </p:sp>
      <p:pic>
        <p:nvPicPr>
          <p:cNvPr id="5" name="Picture 4" descr="a09b8dfc-46e4-4aa1-9c8f-4f84b5981e6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1645920"/>
            <a:ext cx="201168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29200" y="3474720"/>
            <a:ext cx="201168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006400"/>
                </a:solidFill>
                <a:latin typeface="Courier New"/>
              </a:defRPr>
            </a:pPr>
            <a:r>
              <a:t>Innovation breakthroughs</a:t>
            </a:r>
          </a:p>
        </p:txBody>
      </p:sp>
      <p:pic>
        <p:nvPicPr>
          <p:cNvPr id="7" name="Picture 6" descr="0e7af75b-8ec2-4ff7-9f13-21747329a0a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3657600"/>
            <a:ext cx="4114800" cy="2286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828800" y="5943600"/>
            <a:ext cx="41148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800080"/>
                </a:solidFill>
                <a:latin typeface="Arial"/>
              </a:defRPr>
            </a:pPr>
            <a:r>
              <a:t>Customer service excellence</a:t>
            </a:r>
          </a:p>
        </p:txBody>
      </p:sp>
      <p:pic>
        <p:nvPicPr>
          <p:cNvPr id="9" name="Picture 8" descr="1aa8a0c8-e207-44d5-9f7e-d34e90069d30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7920" y="4114800"/>
            <a:ext cx="2286000" cy="1371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217920" y="5486400"/>
            <a:ext cx="2286000" cy="54864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8B4513"/>
                </a:solidFill>
                <a:latin typeface="Times New Roman"/>
              </a:defRPr>
            </a:pPr>
            <a:r>
              <a:t>Research advancement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74320" y="274320"/>
            <a:ext cx="8229600" cy="6400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000" b="1"/>
            </a:pPr>
            <a:r>
              <a:t>Future Plans</a:t>
            </a:r>
          </a:p>
        </p:txBody>
      </p:sp>
      <p:sp>
        <p:nvSpPr>
          <p:cNvPr id="3" name="Rectangle 2"/>
          <p:cNvSpPr/>
          <p:nvPr/>
        </p:nvSpPr>
        <p:spPr>
          <a:xfrm>
            <a:off x="274320" y="1097280"/>
            <a:ext cx="8595360" cy="4114800"/>
          </a:xfrm>
          <a:prstGeom prst="rect">
            <a:avLst/>
          </a:prstGeom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5400000" scaled="0"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4" name="TextBox 3"/>
          <p:cNvSpPr txBox="1"/>
          <p:nvPr/>
        </p:nvSpPr>
        <p:spPr>
          <a:xfrm>
            <a:off x="457200" y="1371600"/>
            <a:ext cx="36576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>
                <a:solidFill>
                  <a:srgbClr val="00008B"/>
                </a:solidFill>
                <a:latin typeface="Lucida Handwriting"/>
              </a:defRPr>
            </a:pPr>
            <a:r>
              <a:rPr lang="en-US" dirty="0"/>
              <a:t>Expand into new markets and regions with targeted strategies to capture emerging customer segments.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0" y="1828800"/>
            <a:ext cx="41148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600">
                <a:solidFill>
                  <a:srgbClr val="800000"/>
                </a:solidFill>
                <a:latin typeface="Calibri"/>
              </a:defRPr>
            </a:pPr>
            <a:r>
              <a:rPr dirty="0"/>
              <a:t>Invest heavily in R&amp;D to drive innovation in product development and maintain competitive advantage.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3474720"/>
            <a:ext cx="50292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>
                <a:solidFill>
                  <a:srgbClr val="006400"/>
                </a:solidFill>
                <a:latin typeface="Arial"/>
              </a:defRPr>
            </a:pPr>
            <a:r>
              <a:rPr dirty="0"/>
              <a:t>Strengthen online presence through social media and digital marketing campaigns.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57600" y="4389120"/>
            <a:ext cx="45720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>
                <a:solidFill>
                  <a:srgbClr val="8B4513"/>
                </a:solidFill>
                <a:latin typeface="Times New Roman"/>
              </a:defRPr>
            </a:pPr>
            <a:r>
              <a:rPr dirty="0"/>
              <a:t>Adopt sustainable practices to reduce environmental impact and appeal to eco-conscious consumers.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1520" y="5212080"/>
            <a:ext cx="5029200" cy="109728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>
                <a:solidFill>
                  <a:srgbClr val="800080"/>
                </a:solidFill>
                <a:latin typeface="Verdana"/>
              </a:defRPr>
            </a:pPr>
            <a:r>
              <a:rPr dirty="0"/>
              <a:t>Enhance customer service offerings through AI-powered chatbots and personalized support.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252</Words>
  <Application>Microsoft Macintosh PowerPoint</Application>
  <PresentationFormat>On-screen Show (4:3)</PresentationFormat>
  <Paragraphs>23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Comic Sans MS</vt:lpstr>
      <vt:lpstr>Times New Roman</vt:lpstr>
      <vt:lpstr>Office Theme</vt:lpstr>
      <vt:lpstr>PowerPoint Presentation</vt:lpstr>
      <vt:lpstr>Financial Performance</vt:lpstr>
      <vt:lpstr>Sales Data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Michael Ofengenden</cp:lastModifiedBy>
  <cp:revision>2</cp:revision>
  <dcterms:created xsi:type="dcterms:W3CDTF">2013-01-27T09:14:16Z</dcterms:created>
  <dcterms:modified xsi:type="dcterms:W3CDTF">2025-09-27T23:47:17Z</dcterms:modified>
  <cp:category/>
</cp:coreProperties>
</file>

<file path=docProps/thumbnail.jpeg>
</file>